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8288000" cy="10287000"/>
  <p:notesSz cx="6858000" cy="9144000"/>
  <p:embeddedFontLst>
    <p:embeddedFont>
      <p:font typeface="League Spartan" panose="00000800000000000000"/>
      <p:bold r:id="rId17"/>
    </p:embeddedFont>
    <p:embeddedFont>
      <p:font typeface="DM Sans"/>
      <p:regular r:id="rId18"/>
    </p:embeddedFont>
    <p:embeddedFont>
      <p:font typeface="DM Sans Bold"/>
      <p:bold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3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4580098" y="0"/>
            <a:ext cx="3707902" cy="10289054"/>
          </a:xfrm>
          <a:prstGeom prst="rect">
            <a:avLst/>
          </a:prstGeom>
          <a:solidFill>
            <a:srgbClr val="04283A"/>
          </a:solidFill>
        </p:spPr>
      </p:sp>
      <p:grpSp>
        <p:nvGrpSpPr>
          <p:cNvPr id="3" name="Group 3"/>
          <p:cNvGrpSpPr/>
          <p:nvPr/>
        </p:nvGrpSpPr>
        <p:grpSpPr>
          <a:xfrm rot="0">
            <a:off x="11520663" y="1471585"/>
            <a:ext cx="6118870" cy="7120139"/>
            <a:chOff x="0" y="0"/>
            <a:chExt cx="6985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1"/>
              <a:stretch>
                <a:fillRect t="-14493" b="-14493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 rot="0">
            <a:off x="1028700" y="1560009"/>
            <a:ext cx="9552361" cy="2010027"/>
            <a:chOff x="0" y="0"/>
            <a:chExt cx="12736481" cy="2680036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12736481" cy="1701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055"/>
                </a:lnSpc>
              </a:pPr>
              <a:r>
                <a:rPr lang="en-US" sz="8380">
                  <a:solidFill>
                    <a:srgbClr val="101212"/>
                  </a:solidFill>
                  <a:latin typeface="League Spartan" panose="00000800000000000000"/>
                  <a:ea typeface="League Spartan" panose="00000800000000000000"/>
                  <a:cs typeface="League Spartan" panose="00000800000000000000"/>
                  <a:sym typeface="League Spartan" panose="00000800000000000000"/>
                </a:rPr>
                <a:t>Software Testing </a:t>
              </a:r>
              <a:endParaRPr lang="en-US" sz="8380">
                <a:solidFill>
                  <a:srgbClr val="101212"/>
                </a:solidFill>
                <a:latin typeface="League Spartan" panose="00000800000000000000"/>
                <a:ea typeface="League Spartan" panose="00000800000000000000"/>
                <a:cs typeface="League Spartan" panose="00000800000000000000"/>
                <a:sym typeface="League Spartan" panose="00000800000000000000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057312"/>
              <a:ext cx="12736481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2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101212"/>
                  </a:solidFill>
                  <a:latin typeface="DM Sans"/>
                  <a:ea typeface="DM Sans"/>
                  <a:cs typeface="DM Sans"/>
                  <a:sym typeface="DM Sans"/>
                </a:rPr>
                <a:t> Ensuring Quality and Reliability in Software Development</a:t>
              </a:r>
              <a:endParaRPr lang="en-US" sz="28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319945" y="679450"/>
            <a:ext cx="3016963" cy="34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0"/>
              </a:lnSpc>
            </a:pPr>
            <a:r>
              <a:rPr lang="en-US" sz="2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12 January 2025</a:t>
            </a:r>
            <a:endParaRPr lang="en-US" sz="2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5846492" y="4586752"/>
            <a:ext cx="4722271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825"/>
              </a:lnSpc>
            </a:pPr>
            <a:r>
              <a:rPr lang="en-US" sz="2355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MD. RAKIBUL HASAN RAKIB</a:t>
            </a:r>
            <a:endParaRPr lang="en-US" sz="2355" b="1">
              <a:solidFill>
                <a:srgbClr val="101212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834195" y="5004075"/>
            <a:ext cx="4746866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455"/>
              </a:lnSpc>
            </a:pPr>
            <a:r>
              <a:rPr lang="en-US" sz="2045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ID : UG02-59-22-002</a:t>
            </a:r>
            <a:endParaRPr lang="en-US" sz="2045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846492" y="5597392"/>
            <a:ext cx="4722271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825"/>
              </a:lnSpc>
            </a:pPr>
            <a:r>
              <a:rPr lang="en-US" sz="2355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NAFISA TARANNUM LAMISA</a:t>
            </a:r>
            <a:endParaRPr lang="en-US" sz="2355" b="1">
              <a:solidFill>
                <a:srgbClr val="101212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5834195" y="6014715"/>
            <a:ext cx="4746866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455"/>
              </a:lnSpc>
            </a:pPr>
            <a:r>
              <a:rPr lang="en-US" sz="2045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ID : UG02-59-22-003</a:t>
            </a:r>
            <a:endParaRPr lang="en-US" sz="2045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846492" y="6608032"/>
            <a:ext cx="4722271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825"/>
              </a:lnSpc>
            </a:pPr>
            <a:r>
              <a:rPr lang="en-US" sz="2355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ALISHA AHMED ANI</a:t>
            </a:r>
            <a:endParaRPr lang="en-US" sz="2355" b="1">
              <a:solidFill>
                <a:srgbClr val="101212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834195" y="7025356"/>
            <a:ext cx="4746866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455"/>
              </a:lnSpc>
            </a:pPr>
            <a:r>
              <a:rPr lang="en-US" sz="2045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ID : UG02-59-22-006</a:t>
            </a:r>
            <a:endParaRPr lang="en-US" sz="2045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846492" y="7615906"/>
            <a:ext cx="4722271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825"/>
              </a:lnSpc>
            </a:pPr>
            <a:r>
              <a:rPr lang="en-US" sz="2355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PRIYA AKTER</a:t>
            </a:r>
            <a:endParaRPr lang="en-US" sz="2355" b="1">
              <a:solidFill>
                <a:srgbClr val="101212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5834195" y="8033229"/>
            <a:ext cx="4746866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455"/>
              </a:lnSpc>
            </a:pPr>
            <a:r>
              <a:rPr lang="en-US" sz="2045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ID : UG02-59-22-018</a:t>
            </a:r>
            <a:endParaRPr lang="en-US" sz="2045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5846492" y="8623779"/>
            <a:ext cx="4722271" cy="352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825"/>
              </a:lnSpc>
            </a:pPr>
            <a:r>
              <a:rPr lang="en-US" sz="2355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MUSTAFIZUR RAHMAN</a:t>
            </a:r>
            <a:endParaRPr lang="en-US" sz="2355" b="1">
              <a:solidFill>
                <a:srgbClr val="101212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834195" y="9041102"/>
            <a:ext cx="4746866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455"/>
              </a:lnSpc>
            </a:pPr>
            <a:r>
              <a:rPr lang="en-US" sz="2045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ID : UG02-59-22-019</a:t>
            </a:r>
            <a:endParaRPr lang="en-US" sz="2045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8" grpId="0"/>
      <p:bldP spid="9" grpId="1"/>
      <p:bldP spid="10" grpId="1"/>
      <p:bldP spid="11" grpId="1"/>
      <p:bldP spid="12" grpId="1"/>
      <p:bldP spid="13" grpId="1"/>
      <p:bldP spid="14" grpId="1"/>
      <p:bldP spid="15" grpId="1"/>
      <p:bldP spid="16" grpId="1"/>
      <p:bldP spid="17" grpId="1"/>
      <p:bldP spid="18" grpId="1"/>
      <p:bldP spid="8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>
            <a:off x="9019540" y="-38100"/>
            <a:ext cx="1270" cy="648970"/>
          </a:xfrm>
          <a:prstGeom prst="line">
            <a:avLst/>
          </a:prstGeom>
          <a:ln w="9525" cap="rnd">
            <a:solidFill>
              <a:srgbClr val="04283A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 rot="0">
            <a:off x="0" y="4382992"/>
            <a:ext cx="18288000" cy="5904008"/>
            <a:chOff x="0" y="0"/>
            <a:chExt cx="2517694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17694" cy="812800"/>
            </a:xfrm>
            <a:custGeom>
              <a:avLst/>
              <a:gdLst/>
              <a:ahLst/>
              <a:cxnLst/>
              <a:rect l="l" t="t" r="r" b="b"/>
              <a:pathLst>
                <a:path w="2517694" h="812800">
                  <a:moveTo>
                    <a:pt x="0" y="0"/>
                  </a:moveTo>
                  <a:lnTo>
                    <a:pt x="2517694" y="0"/>
                  </a:lnTo>
                  <a:lnTo>
                    <a:pt x="251769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1"/>
              <a:stretch>
                <a:fillRect t="-53064" b="-53064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028700" y="1019175"/>
            <a:ext cx="16230600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Software testing is a critical part of the software development lifecycle.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Ensures the delivery of high-quality, reliable, and secure software.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just">
              <a:lnSpc>
                <a:spcPts val="36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Investing in comprehensive testing leads to long-term cost savings and enhanced user satisfaction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>
            <a:off x="9144000" y="635"/>
            <a:ext cx="635" cy="2290445"/>
          </a:xfrm>
          <a:prstGeom prst="line">
            <a:avLst/>
          </a:prstGeom>
          <a:ln w="9525" cap="rnd">
            <a:solidFill>
              <a:srgbClr val="04283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243442" y="4160653"/>
            <a:ext cx="13801116" cy="151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000"/>
              </a:lnSpc>
            </a:pPr>
            <a:r>
              <a:rPr lang="en-US" sz="10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THANK YOU!</a:t>
            </a:r>
            <a:endParaRPr lang="en-US" sz="10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608644" cy="10287000"/>
          </a:xfrm>
          <a:prstGeom prst="rect">
            <a:avLst/>
          </a:prstGeom>
          <a:solidFill>
            <a:srgbClr val="04283A">
              <a:alpha val="80000"/>
            </a:srgbClr>
          </a:solidFill>
        </p:spPr>
      </p:sp>
      <p:sp>
        <p:nvSpPr>
          <p:cNvPr id="3" name="AutoShape 3"/>
          <p:cNvSpPr/>
          <p:nvPr/>
        </p:nvSpPr>
        <p:spPr>
          <a:xfrm>
            <a:off x="6629599" y="3086261"/>
            <a:ext cx="2535356" cy="0"/>
          </a:xfrm>
          <a:prstGeom prst="line">
            <a:avLst/>
          </a:prstGeom>
          <a:ln w="9525" cap="rnd">
            <a:solidFill>
              <a:srgbClr val="04283A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 rot="0">
            <a:off x="906601" y="1028700"/>
            <a:ext cx="4673342" cy="8229600"/>
            <a:chOff x="0" y="0"/>
            <a:chExt cx="1282056" cy="225765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82056" cy="2257658"/>
            </a:xfrm>
            <a:custGeom>
              <a:avLst/>
              <a:gdLst/>
              <a:ahLst/>
              <a:cxnLst/>
              <a:rect l="l" t="t" r="r" b="b"/>
              <a:pathLst>
                <a:path w="1282056" h="2257658">
                  <a:moveTo>
                    <a:pt x="0" y="0"/>
                  </a:moveTo>
                  <a:lnTo>
                    <a:pt x="1282056" y="0"/>
                  </a:lnTo>
                  <a:lnTo>
                    <a:pt x="1282056" y="2257658"/>
                  </a:lnTo>
                  <a:lnTo>
                    <a:pt x="0" y="2257658"/>
                  </a:lnTo>
                  <a:close/>
                </a:path>
              </a:pathLst>
            </a:custGeom>
            <a:blipFill>
              <a:blip r:embed="rId1"/>
              <a:stretch>
                <a:fillRect l="-8752" r="-8752"/>
              </a:stretch>
            </a:blipFill>
          </p:spPr>
        </p:sp>
      </p:grpSp>
      <p:sp>
        <p:nvSpPr>
          <p:cNvPr id="6" name="AutoShape 6"/>
          <p:cNvSpPr/>
          <p:nvPr/>
        </p:nvSpPr>
        <p:spPr>
          <a:xfrm>
            <a:off x="6921500" y="786130"/>
            <a:ext cx="10537825" cy="1805305"/>
          </a:xfrm>
          <a:prstGeom prst="rect">
            <a:avLst/>
          </a:prstGeom>
          <a:solidFill>
            <a:srgbClr val="04283A"/>
          </a:solidFill>
        </p:spPr>
      </p:sp>
      <p:sp>
        <p:nvSpPr>
          <p:cNvPr id="7" name="TextBox 7"/>
          <p:cNvSpPr txBox="1"/>
          <p:nvPr/>
        </p:nvSpPr>
        <p:spPr>
          <a:xfrm>
            <a:off x="7400925" y="1328420"/>
            <a:ext cx="9991090" cy="7048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5500"/>
              </a:lnSpc>
            </a:pPr>
            <a:r>
              <a:rPr lang="en-US" sz="5500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what is software testing</a:t>
            </a:r>
            <a:endParaRPr lang="en-US" sz="5500" b="1">
              <a:solidFill>
                <a:srgbClr val="FFFFFF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953640" y="3390587"/>
            <a:ext cx="10305660" cy="2764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1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The process of evaluating a software application to detect errors, bugs, or missing requirements.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>
              <a:lnSpc>
                <a:spcPts val="561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Ensures the software meets specified requirements and works as expected.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79356" y="0"/>
            <a:ext cx="6608644" cy="10287000"/>
          </a:xfrm>
          <a:prstGeom prst="rect">
            <a:avLst/>
          </a:prstGeom>
          <a:gradFill rotWithShape="1">
            <a:gsLst>
              <a:gs pos="0">
                <a:srgbClr val="000000">
                  <a:alpha val="100000"/>
                </a:srgbClr>
              </a:gs>
              <a:gs pos="100000">
                <a:srgbClr val="737373">
                  <a:alpha val="100000"/>
                </a:srgbClr>
              </a:gs>
            </a:gsLst>
            <a:lin ang="0"/>
          </a:gradFill>
        </p:spPr>
      </p:sp>
      <p:grpSp>
        <p:nvGrpSpPr>
          <p:cNvPr id="3" name="Group 3"/>
          <p:cNvGrpSpPr/>
          <p:nvPr/>
        </p:nvGrpSpPr>
        <p:grpSpPr>
          <a:xfrm rot="0">
            <a:off x="12585958" y="1028700"/>
            <a:ext cx="4673342" cy="8229600"/>
            <a:chOff x="0" y="0"/>
            <a:chExt cx="1282056" cy="22576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82056" cy="2257658"/>
            </a:xfrm>
            <a:custGeom>
              <a:avLst/>
              <a:gdLst/>
              <a:ahLst/>
              <a:cxnLst/>
              <a:rect l="l" t="t" r="r" b="b"/>
              <a:pathLst>
                <a:path w="1282056" h="2257658">
                  <a:moveTo>
                    <a:pt x="0" y="0"/>
                  </a:moveTo>
                  <a:lnTo>
                    <a:pt x="1282056" y="0"/>
                  </a:lnTo>
                  <a:lnTo>
                    <a:pt x="1282056" y="2257658"/>
                  </a:lnTo>
                  <a:lnTo>
                    <a:pt x="0" y="2257658"/>
                  </a:lnTo>
                  <a:close/>
                </a:path>
              </a:pathLst>
            </a:custGeom>
            <a:blipFill>
              <a:blip r:embed="rId1"/>
              <a:stretch>
                <a:fillRect l="-8752" r="-8752"/>
              </a:stretch>
            </a:blipFill>
          </p:spPr>
        </p:sp>
      </p:grpSp>
      <p:sp>
        <p:nvSpPr>
          <p:cNvPr id="5" name="AutoShape 5"/>
          <p:cNvSpPr/>
          <p:nvPr/>
        </p:nvSpPr>
        <p:spPr>
          <a:xfrm flipV="1">
            <a:off x="-627734" y="3540385"/>
            <a:ext cx="3895841" cy="0"/>
          </a:xfrm>
          <a:prstGeom prst="line">
            <a:avLst/>
          </a:prstGeom>
          <a:ln w="9525" cap="rnd">
            <a:solidFill>
              <a:srgbClr val="04283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701056" y="854754"/>
            <a:ext cx="10157693" cy="1988739"/>
          </a:xfrm>
          <a:prstGeom prst="rect">
            <a:avLst/>
          </a:prstGeom>
          <a:solidFill>
            <a:srgbClr val="04283A"/>
          </a:solidFill>
        </p:spPr>
      </p:sp>
      <p:sp>
        <p:nvSpPr>
          <p:cNvPr id="7" name="TextBox 7"/>
          <p:cNvSpPr txBox="1"/>
          <p:nvPr/>
        </p:nvSpPr>
        <p:spPr>
          <a:xfrm>
            <a:off x="1028700" y="1038225"/>
            <a:ext cx="9408803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</a:pPr>
            <a:r>
              <a:rPr lang="en-US" sz="5500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OBJECTIVES OF SOFTWARE TESTING</a:t>
            </a:r>
            <a:endParaRPr lang="en-US" sz="5500" b="1">
              <a:solidFill>
                <a:srgbClr val="FFFFFF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3926199"/>
            <a:ext cx="9408803" cy="3984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5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Verify the functionality of the software.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505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Detect and fix defects early.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505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Validate that the software meets user requirements.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505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Ensure software reliability, security, and performance.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>
              <a:lnSpc>
                <a:spcPts val="4505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Improve overall product quality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941897" y="563287"/>
            <a:ext cx="10517742" cy="1834432"/>
          </a:xfrm>
          <a:prstGeom prst="rect">
            <a:avLst/>
          </a:prstGeom>
          <a:solidFill>
            <a:srgbClr val="04283A"/>
          </a:solidFill>
        </p:spPr>
      </p:sp>
      <p:sp>
        <p:nvSpPr>
          <p:cNvPr id="3" name="TextBox 3"/>
          <p:cNvSpPr txBox="1"/>
          <p:nvPr/>
        </p:nvSpPr>
        <p:spPr>
          <a:xfrm>
            <a:off x="7149525" y="795338"/>
            <a:ext cx="10109775" cy="1416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500"/>
              </a:lnSpc>
            </a:pPr>
            <a:r>
              <a:rPr lang="en-US" sz="5500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TYPES OF SOFTWARE TESTING</a:t>
            </a:r>
            <a:endParaRPr lang="en-US" sz="5500" b="1">
              <a:solidFill>
                <a:srgbClr val="FFFFFF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149525" y="2847028"/>
            <a:ext cx="10109775" cy="3124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1. Manual Testing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 - Performed by testers without automation tools.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Example: Exploratory testing.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2. Automated Testing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Uses scripts and tools to execute tests.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Example: Selenium, JUnit.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0" y="0"/>
            <a:ext cx="6608644" cy="10287000"/>
          </a:xfrm>
          <a:prstGeom prst="rect">
            <a:avLst/>
          </a:prstGeom>
          <a:solidFill>
            <a:srgbClr val="53272B"/>
          </a:solidFill>
        </p:spPr>
      </p:sp>
      <p:grpSp>
        <p:nvGrpSpPr>
          <p:cNvPr id="6" name="Group 6"/>
          <p:cNvGrpSpPr/>
          <p:nvPr/>
        </p:nvGrpSpPr>
        <p:grpSpPr>
          <a:xfrm rot="0">
            <a:off x="906601" y="1028700"/>
            <a:ext cx="4673342" cy="8229600"/>
            <a:chOff x="0" y="0"/>
            <a:chExt cx="1282056" cy="225765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82056" cy="2257658"/>
            </a:xfrm>
            <a:custGeom>
              <a:avLst/>
              <a:gdLst/>
              <a:ahLst/>
              <a:cxnLst/>
              <a:rect l="l" t="t" r="r" b="b"/>
              <a:pathLst>
                <a:path w="1282056" h="2257658">
                  <a:moveTo>
                    <a:pt x="0" y="0"/>
                  </a:moveTo>
                  <a:lnTo>
                    <a:pt x="1282056" y="0"/>
                  </a:lnTo>
                  <a:lnTo>
                    <a:pt x="1282056" y="2257658"/>
                  </a:lnTo>
                  <a:lnTo>
                    <a:pt x="0" y="2257658"/>
                  </a:lnTo>
                  <a:close/>
                </a:path>
              </a:pathLst>
            </a:custGeom>
            <a:blipFill>
              <a:blip r:embed="rId1"/>
              <a:stretch>
                <a:fillRect l="-8592" r="-8592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81025" y="666115"/>
            <a:ext cx="10706100" cy="1755775"/>
          </a:xfrm>
          <a:prstGeom prst="rect">
            <a:avLst/>
          </a:prstGeom>
          <a:solidFill>
            <a:srgbClr val="04283A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181100"/>
            <a:ext cx="10128900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</a:pPr>
            <a:r>
              <a:rPr lang="en-US" sz="5500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TYPES OF TESTING METHODS</a:t>
            </a:r>
            <a:endParaRPr lang="en-US" sz="5500" b="1">
              <a:solidFill>
                <a:srgbClr val="FFFFFF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3619739"/>
            <a:ext cx="10128900" cy="512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000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White Box testing </a:t>
            </a:r>
            <a:endParaRPr lang="en-US" sz="3000" b="1">
              <a:solidFill>
                <a:srgbClr val="101212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647700" lvl="1" indent="-323850" algn="l">
              <a:lnSpc>
                <a:spcPts val="4500"/>
              </a:lnSpc>
              <a:buFont typeface="Arial" panose="020B0604020202020204"/>
              <a:buChar char="•"/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Tests internal logic and structure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500"/>
              </a:lnSpc>
            </a:pPr>
            <a:r>
              <a:rPr lang="en-US" sz="3000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Black Box Testing</a:t>
            </a:r>
            <a:endParaRPr lang="en-US" sz="3000" b="1">
              <a:solidFill>
                <a:srgbClr val="101212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647700" lvl="1" indent="-323850" algn="l">
              <a:lnSpc>
                <a:spcPts val="4500"/>
              </a:lnSpc>
              <a:buFont typeface="Arial" panose="020B0604020202020204"/>
              <a:buChar char="•"/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Focuses on software functionality without looking at internal code.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500"/>
              </a:lnSpc>
            </a:pPr>
            <a:r>
              <a:rPr lang="en-US" sz="3000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Security Testing</a:t>
            </a:r>
            <a:endParaRPr lang="en-US" sz="3000" b="1">
              <a:solidFill>
                <a:srgbClr val="101212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647700" lvl="1" indent="-323850" algn="l">
              <a:lnSpc>
                <a:spcPts val="4500"/>
              </a:lnSpc>
              <a:buFont typeface="Arial" panose="020B0604020202020204"/>
              <a:buChar char="•"/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Ensuring that all sensitive information is  encrypted and  properly protected.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>
              <a:lnSpc>
                <a:spcPts val="4500"/>
              </a:lnSpc>
            </a:pPr>
          </a:p>
        </p:txBody>
      </p:sp>
      <p:sp>
        <p:nvSpPr>
          <p:cNvPr id="5" name="AutoShape 5"/>
          <p:cNvSpPr/>
          <p:nvPr/>
        </p:nvSpPr>
        <p:spPr>
          <a:xfrm>
            <a:off x="11679356" y="0"/>
            <a:ext cx="6608644" cy="10287000"/>
          </a:xfrm>
          <a:prstGeom prst="rect">
            <a:avLst/>
          </a:prstGeom>
          <a:solidFill>
            <a:srgbClr val="29281B"/>
          </a:solidFill>
        </p:spPr>
      </p:sp>
      <p:grpSp>
        <p:nvGrpSpPr>
          <p:cNvPr id="6" name="Group 6"/>
          <p:cNvGrpSpPr/>
          <p:nvPr/>
        </p:nvGrpSpPr>
        <p:grpSpPr>
          <a:xfrm rot="0">
            <a:off x="12585958" y="1028700"/>
            <a:ext cx="4673342" cy="8229600"/>
            <a:chOff x="0" y="0"/>
            <a:chExt cx="1282056" cy="225765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82056" cy="2257658"/>
            </a:xfrm>
            <a:custGeom>
              <a:avLst/>
              <a:gdLst/>
              <a:ahLst/>
              <a:cxnLst/>
              <a:rect l="l" t="t" r="r" b="b"/>
              <a:pathLst>
                <a:path w="1282056" h="2257658">
                  <a:moveTo>
                    <a:pt x="0" y="0"/>
                  </a:moveTo>
                  <a:lnTo>
                    <a:pt x="1282056" y="0"/>
                  </a:lnTo>
                  <a:lnTo>
                    <a:pt x="1282056" y="2257658"/>
                  </a:lnTo>
                  <a:lnTo>
                    <a:pt x="0" y="2257658"/>
                  </a:lnTo>
                  <a:close/>
                </a:path>
              </a:pathLst>
            </a:custGeom>
            <a:blipFill>
              <a:blip r:embed="rId1"/>
              <a:stretch>
                <a:fillRect l="-15956" r="-15956"/>
              </a:stretch>
            </a:blipFill>
          </p:spPr>
        </p:sp>
      </p:grpSp>
      <p:sp>
        <p:nvSpPr>
          <p:cNvPr id="8" name="AutoShape 8"/>
          <p:cNvSpPr/>
          <p:nvPr/>
        </p:nvSpPr>
        <p:spPr>
          <a:xfrm>
            <a:off x="-228603" y="2933820"/>
            <a:ext cx="3312867" cy="0"/>
          </a:xfrm>
          <a:prstGeom prst="line">
            <a:avLst/>
          </a:prstGeom>
          <a:ln w="9525" cap="rnd">
            <a:solidFill>
              <a:srgbClr val="04283A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010400" y="571500"/>
            <a:ext cx="10641330" cy="2494280"/>
          </a:xfrm>
          <a:prstGeom prst="rect">
            <a:avLst/>
          </a:prstGeom>
          <a:solidFill>
            <a:srgbClr val="04283A"/>
          </a:solidFill>
        </p:spPr>
      </p:sp>
      <p:sp>
        <p:nvSpPr>
          <p:cNvPr id="3" name="TextBox 3"/>
          <p:cNvSpPr txBox="1"/>
          <p:nvPr/>
        </p:nvSpPr>
        <p:spPr>
          <a:xfrm>
            <a:off x="7467600" y="984250"/>
            <a:ext cx="9987915" cy="1692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</a:pPr>
            <a:r>
              <a:rPr lang="en-US" sz="5500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LEVELS OF SOFTWARE TESTING </a:t>
            </a:r>
            <a:endParaRPr lang="en-US" sz="5500" b="1">
              <a:solidFill>
                <a:srgbClr val="FFFFFF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086659" y="3390597"/>
            <a:ext cx="10368808" cy="425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1. Unit Testing: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Tests individual components or modules.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2. Integration Testing: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Tests interactions between modules.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3. System Testing: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Verifies the complete and integrated system.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4. Acceptance Testing: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Validates the software against user requirements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0" y="0"/>
            <a:ext cx="6608644" cy="10287000"/>
          </a:xfrm>
          <a:prstGeom prst="rect">
            <a:avLst/>
          </a:prstGeom>
          <a:solidFill>
            <a:srgbClr val="04283A"/>
          </a:solidFill>
        </p:spPr>
      </p:sp>
      <p:grpSp>
        <p:nvGrpSpPr>
          <p:cNvPr id="6" name="Group 6"/>
          <p:cNvGrpSpPr/>
          <p:nvPr/>
        </p:nvGrpSpPr>
        <p:grpSpPr>
          <a:xfrm rot="0">
            <a:off x="906601" y="1028700"/>
            <a:ext cx="4673342" cy="8229600"/>
            <a:chOff x="0" y="0"/>
            <a:chExt cx="1282056" cy="225765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82056" cy="2257658"/>
            </a:xfrm>
            <a:custGeom>
              <a:avLst/>
              <a:gdLst/>
              <a:ahLst/>
              <a:cxnLst/>
              <a:rect l="l" t="t" r="r" b="b"/>
              <a:pathLst>
                <a:path w="1282056" h="2257658">
                  <a:moveTo>
                    <a:pt x="0" y="0"/>
                  </a:moveTo>
                  <a:lnTo>
                    <a:pt x="1282056" y="0"/>
                  </a:lnTo>
                  <a:lnTo>
                    <a:pt x="1282056" y="2257658"/>
                  </a:lnTo>
                  <a:lnTo>
                    <a:pt x="0" y="2257658"/>
                  </a:lnTo>
                  <a:close/>
                </a:path>
              </a:pathLst>
            </a:custGeom>
            <a:blipFill>
              <a:blip r:embed="rId1"/>
              <a:stretch>
                <a:fillRect l="-119373" r="-44531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79356" y="0"/>
            <a:ext cx="6608644" cy="10287000"/>
          </a:xfrm>
          <a:prstGeom prst="rect">
            <a:avLst/>
          </a:prstGeom>
          <a:gradFill rotWithShape="1">
            <a:gsLst>
              <a:gs pos="0">
                <a:srgbClr val="000000">
                  <a:alpha val="100000"/>
                </a:srgbClr>
              </a:gs>
              <a:gs pos="100000">
                <a:srgbClr val="3533CD">
                  <a:alpha val="100000"/>
                </a:srgbClr>
              </a:gs>
            </a:gsLst>
            <a:lin ang="0"/>
          </a:gradFill>
        </p:spPr>
      </p:sp>
      <p:grpSp>
        <p:nvGrpSpPr>
          <p:cNvPr id="3" name="Group 3"/>
          <p:cNvGrpSpPr/>
          <p:nvPr/>
        </p:nvGrpSpPr>
        <p:grpSpPr>
          <a:xfrm rot="0">
            <a:off x="12585958" y="1028700"/>
            <a:ext cx="4673342" cy="8229600"/>
            <a:chOff x="0" y="0"/>
            <a:chExt cx="1282056" cy="22576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82056" cy="2257658"/>
            </a:xfrm>
            <a:custGeom>
              <a:avLst/>
              <a:gdLst/>
              <a:ahLst/>
              <a:cxnLst/>
              <a:rect l="l" t="t" r="r" b="b"/>
              <a:pathLst>
                <a:path w="1282056" h="2257658">
                  <a:moveTo>
                    <a:pt x="0" y="0"/>
                  </a:moveTo>
                  <a:lnTo>
                    <a:pt x="1282056" y="0"/>
                  </a:lnTo>
                  <a:lnTo>
                    <a:pt x="1282056" y="2257658"/>
                  </a:lnTo>
                  <a:lnTo>
                    <a:pt x="0" y="2257658"/>
                  </a:lnTo>
                  <a:close/>
                </a:path>
              </a:pathLst>
            </a:custGeom>
            <a:blipFill>
              <a:blip r:embed="rId1"/>
              <a:stretch>
                <a:fillRect l="-8698" r="-8698"/>
              </a:stretch>
            </a:blipFill>
          </p:spPr>
        </p:sp>
      </p:grpSp>
      <p:sp>
        <p:nvSpPr>
          <p:cNvPr id="5" name="AutoShape 5"/>
          <p:cNvSpPr/>
          <p:nvPr/>
        </p:nvSpPr>
        <p:spPr>
          <a:xfrm>
            <a:off x="0" y="3260848"/>
            <a:ext cx="3312867" cy="0"/>
          </a:xfrm>
          <a:prstGeom prst="line">
            <a:avLst/>
          </a:prstGeom>
          <a:ln w="9525" cap="rnd">
            <a:solidFill>
              <a:srgbClr val="04283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508635" y="857250"/>
            <a:ext cx="10706100" cy="2207260"/>
          </a:xfrm>
          <a:prstGeom prst="rect">
            <a:avLst/>
          </a:prstGeom>
          <a:solidFill>
            <a:srgbClr val="04283A"/>
          </a:solidFill>
        </p:spPr>
      </p:sp>
      <p:sp>
        <p:nvSpPr>
          <p:cNvPr id="7" name="TextBox 7"/>
          <p:cNvSpPr txBox="1"/>
          <p:nvPr/>
        </p:nvSpPr>
        <p:spPr>
          <a:xfrm>
            <a:off x="1066800" y="1104900"/>
            <a:ext cx="9665980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</a:pPr>
            <a:r>
              <a:rPr lang="en-US" sz="5500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COMMON SOFTWARE TESTING TOOLS</a:t>
            </a:r>
            <a:endParaRPr lang="en-US" sz="5500" b="1">
              <a:solidFill>
                <a:srgbClr val="FFFFFF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3740395"/>
            <a:ext cx="10026199" cy="455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000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For Manual Testing: </a:t>
            </a:r>
            <a:endParaRPr lang="en-US" sz="3000" b="1">
              <a:solidFill>
                <a:srgbClr val="101212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algn="l">
              <a:lnSpc>
                <a:spcPts val="45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TestLink,  Zephyr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500"/>
              </a:lnSpc>
            </a:pPr>
            <a:r>
              <a:rPr lang="en-US" sz="3000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For Automation Testing</a:t>
            </a: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: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5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 - Selenium, JUnit, Appium.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500"/>
              </a:lnSpc>
            </a:pPr>
            <a:r>
              <a:rPr lang="en-US" sz="3000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For Performance Testing:</a:t>
            </a:r>
            <a:endParaRPr lang="en-US" sz="3000" b="1">
              <a:solidFill>
                <a:srgbClr val="101212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algn="l">
              <a:lnSpc>
                <a:spcPts val="45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JMeter, LoadRunner.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500"/>
              </a:lnSpc>
            </a:pPr>
            <a:r>
              <a:rPr lang="en-US" sz="3000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For Bug Tracking:</a:t>
            </a:r>
            <a:endParaRPr lang="en-US" sz="3000" b="1">
              <a:solidFill>
                <a:srgbClr val="101212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0" lvl="0" indent="0" algn="l">
              <a:lnSpc>
                <a:spcPts val="45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 Jira, Bugzilla.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6608644" cy="10287000"/>
          </a:xfrm>
          <a:prstGeom prst="rect">
            <a:avLst/>
          </a:prstGeom>
          <a:solidFill>
            <a:srgbClr val="21201F"/>
          </a:solidFill>
        </p:spPr>
      </p:sp>
      <p:grpSp>
        <p:nvGrpSpPr>
          <p:cNvPr id="3" name="Group 3"/>
          <p:cNvGrpSpPr/>
          <p:nvPr/>
        </p:nvGrpSpPr>
        <p:grpSpPr>
          <a:xfrm rot="0">
            <a:off x="906601" y="1028700"/>
            <a:ext cx="4673342" cy="8229600"/>
            <a:chOff x="0" y="0"/>
            <a:chExt cx="1282056" cy="22576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82056" cy="2257658"/>
            </a:xfrm>
            <a:custGeom>
              <a:avLst/>
              <a:gdLst/>
              <a:ahLst/>
              <a:cxnLst/>
              <a:rect l="l" t="t" r="r" b="b"/>
              <a:pathLst>
                <a:path w="1282056" h="2257658">
                  <a:moveTo>
                    <a:pt x="0" y="0"/>
                  </a:moveTo>
                  <a:lnTo>
                    <a:pt x="1282056" y="0"/>
                  </a:lnTo>
                  <a:lnTo>
                    <a:pt x="1282056" y="2257658"/>
                  </a:lnTo>
                  <a:lnTo>
                    <a:pt x="0" y="2257658"/>
                  </a:lnTo>
                  <a:close/>
                </a:path>
              </a:pathLst>
            </a:custGeom>
            <a:blipFill>
              <a:blip r:embed="rId1"/>
              <a:stretch>
                <a:fillRect l="-8772" r="-8772"/>
              </a:stretch>
            </a:blipFill>
          </p:spPr>
        </p:sp>
      </p:grpSp>
      <p:sp>
        <p:nvSpPr>
          <p:cNvPr id="5" name="AutoShape 5"/>
          <p:cNvSpPr/>
          <p:nvPr/>
        </p:nvSpPr>
        <p:spPr>
          <a:xfrm>
            <a:off x="7156450" y="786130"/>
            <a:ext cx="10302875" cy="2174240"/>
          </a:xfrm>
          <a:prstGeom prst="rect">
            <a:avLst/>
          </a:prstGeom>
          <a:solidFill>
            <a:srgbClr val="04283A"/>
          </a:solidFill>
        </p:spPr>
      </p:sp>
      <p:sp>
        <p:nvSpPr>
          <p:cNvPr id="6" name="TextBox 6"/>
          <p:cNvSpPr txBox="1"/>
          <p:nvPr/>
        </p:nvSpPr>
        <p:spPr>
          <a:xfrm>
            <a:off x="7485380" y="1038225"/>
            <a:ext cx="8110220" cy="16922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</a:pPr>
            <a:r>
              <a:rPr lang="en-US" sz="5500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BENEFITS OF SOFTWARE TESTING </a:t>
            </a:r>
            <a:endParaRPr lang="en-US" sz="5500" b="1">
              <a:solidFill>
                <a:srgbClr val="FFFFFF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156450" y="3290570"/>
            <a:ext cx="10259060" cy="32315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-Reduces development costs by identifying issues early.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-Enhances software reliability and performance.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-Builds customer trust by delivering high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-quality products.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-Improves user satisfaction with a bug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>
              <a:lnSpc>
                <a:spcPts val="4200"/>
              </a:lnSpc>
            </a:pP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-free experience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585470" y="820420"/>
            <a:ext cx="10706100" cy="2262505"/>
          </a:xfrm>
          <a:prstGeom prst="rect">
            <a:avLst/>
          </a:prstGeom>
          <a:solidFill>
            <a:srgbClr val="04283A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1038225"/>
            <a:ext cx="9820287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00"/>
              </a:lnSpc>
            </a:pPr>
            <a:r>
              <a:rPr lang="en-US" sz="5500" b="1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CHALLENGES IN SOFTWARE TESTING</a:t>
            </a:r>
            <a:endParaRPr lang="en-US" sz="5500" b="1">
              <a:solidFill>
                <a:srgbClr val="FFFFFF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4107187"/>
            <a:ext cx="9974593" cy="3409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3000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Incomplete Requirements:</a:t>
            </a: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 Leads to ambiguous test cases.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500"/>
              </a:lnSpc>
            </a:pPr>
            <a:r>
              <a:rPr lang="en-US" sz="3000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Time Constraints:</a:t>
            </a: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 Rushed schedules may affect quality. 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algn="l">
              <a:lnSpc>
                <a:spcPts val="4500"/>
              </a:lnSpc>
            </a:pPr>
            <a:r>
              <a:rPr lang="en-US" sz="3000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Complex Systems:</a:t>
            </a: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 Increase in testing complexity.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>
              <a:lnSpc>
                <a:spcPts val="4500"/>
              </a:lnSpc>
            </a:pPr>
            <a:r>
              <a:rPr lang="en-US" sz="3000" b="1">
                <a:solidFill>
                  <a:srgbClr val="101212"/>
                </a:solidFill>
                <a:latin typeface="DM Sans Bold"/>
                <a:ea typeface="DM Sans Bold"/>
                <a:cs typeface="DM Sans Bold"/>
                <a:sym typeface="DM Sans Bold"/>
              </a:rPr>
              <a:t>Dynamic Requirements:</a:t>
            </a:r>
            <a:r>
              <a:rPr lang="en-US" sz="3000">
                <a:solidFill>
                  <a:srgbClr val="101212"/>
                </a:solidFill>
                <a:latin typeface="DM Sans"/>
                <a:ea typeface="DM Sans"/>
                <a:cs typeface="DM Sans"/>
                <a:sym typeface="DM Sans"/>
              </a:rPr>
              <a:t> Frequent changes disrupt testing</a:t>
            </a:r>
            <a:endParaRPr lang="en-US" sz="3000">
              <a:solidFill>
                <a:srgbClr val="10121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11679356" y="0"/>
            <a:ext cx="6608644" cy="10287000"/>
          </a:xfrm>
          <a:prstGeom prst="rect">
            <a:avLst/>
          </a:prstGeom>
          <a:solidFill>
            <a:srgbClr val="2D2D30"/>
          </a:solidFill>
        </p:spPr>
      </p:sp>
      <p:grpSp>
        <p:nvGrpSpPr>
          <p:cNvPr id="6" name="Group 6"/>
          <p:cNvGrpSpPr/>
          <p:nvPr/>
        </p:nvGrpSpPr>
        <p:grpSpPr>
          <a:xfrm rot="0">
            <a:off x="12585958" y="1028700"/>
            <a:ext cx="4673342" cy="8229600"/>
            <a:chOff x="0" y="0"/>
            <a:chExt cx="1282056" cy="225765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82056" cy="2257658"/>
            </a:xfrm>
            <a:custGeom>
              <a:avLst/>
              <a:gdLst/>
              <a:ahLst/>
              <a:cxnLst/>
              <a:rect l="l" t="t" r="r" b="b"/>
              <a:pathLst>
                <a:path w="1282056" h="2257658">
                  <a:moveTo>
                    <a:pt x="0" y="0"/>
                  </a:moveTo>
                  <a:lnTo>
                    <a:pt x="1282056" y="0"/>
                  </a:lnTo>
                  <a:lnTo>
                    <a:pt x="1282056" y="2257658"/>
                  </a:lnTo>
                  <a:lnTo>
                    <a:pt x="0" y="2257658"/>
                  </a:lnTo>
                  <a:close/>
                </a:path>
              </a:pathLst>
            </a:custGeom>
            <a:blipFill>
              <a:blip r:embed="rId1"/>
              <a:stretch>
                <a:fillRect l="-8592" r="-8592"/>
              </a:stretch>
            </a:blipFill>
          </p:spPr>
        </p:sp>
      </p:grpSp>
      <p:sp>
        <p:nvSpPr>
          <p:cNvPr id="8" name="AutoShape 8"/>
          <p:cNvSpPr/>
          <p:nvPr/>
        </p:nvSpPr>
        <p:spPr>
          <a:xfrm>
            <a:off x="-627734" y="3444243"/>
            <a:ext cx="3312867" cy="0"/>
          </a:xfrm>
          <a:prstGeom prst="line">
            <a:avLst/>
          </a:prstGeom>
          <a:ln w="9525" cap="rnd">
            <a:solidFill>
              <a:srgbClr val="04283A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2409</Words>
  <Application>WPS Presentation</Application>
  <PresentationFormat>On-screen Show (4:3)</PresentationFormat>
  <Paragraphs>102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SimSun</vt:lpstr>
      <vt:lpstr>Wingdings</vt:lpstr>
      <vt:lpstr>League Spartan</vt:lpstr>
      <vt:lpstr>DM Sans</vt:lpstr>
      <vt:lpstr>DM Sans Bold</vt:lpstr>
      <vt:lpstr>Arial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Testing</dc:title>
  <dc:creator/>
  <cp:lastModifiedBy>RAKIBUL HASAN RAKIB</cp:lastModifiedBy>
  <cp:revision>3</cp:revision>
  <dcterms:created xsi:type="dcterms:W3CDTF">2006-08-16T00:00:00Z</dcterms:created>
  <dcterms:modified xsi:type="dcterms:W3CDTF">2025-01-11T19:44:52Z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83F3CA1C9F2548788A12159566DA3152_12</vt:lpwstr>
  </property>
  <property fmtid="{D5CDD505-2E9C-101B-9397-08002B2CF9AE}" pid="3" name="KSOProductBuildVer">
    <vt:lpwstr>2057-12.2.0.18639</vt:lpwstr>
  </property>
</Properties>
</file>

<file path=docProps/thumbnail.jpeg>
</file>